
<file path=[Content_Types].xml><?xml version="1.0" encoding="utf-8"?>
<Types xmlns="http://schemas.openxmlformats.org/package/2006/content-types"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 /><Relationship Id="rId2" Type="http://schemas.openxmlformats.org/package/2006/relationships/metadata/thumbnail" Target="docProps/thumbnail.jpeg" /><Relationship Id="rId1" Type="http://schemas.openxmlformats.org/officeDocument/2006/relationships/officeDocument" Target="ppt/presentation.xml" /><Relationship Id="rId4" Type="http://schemas.openxmlformats.org/officeDocument/2006/relationships/extended-properties" Target="docProps/app.xml" 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9" r:id="rId3"/>
    <p:sldId id="260" r:id="rId4"/>
    <p:sldId id="263" r:id="rId5"/>
    <p:sldId id="267" r:id="rId6"/>
    <p:sldId id="264" r:id="rId7"/>
    <p:sldId id="271" r:id="rId8"/>
    <p:sldId id="269" r:id="rId9"/>
    <p:sldId id="270" r:id="rId10"/>
    <p:sldId id="272" r:id="rId11"/>
    <p:sldId id="268" r:id="rId12"/>
  </p:sldIdLst>
  <p:sldSz cx="12192000" cy="6858000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115" d="100"/>
          <a:sy n="115" d="100"/>
        </p:scale>
        <p:origin x="432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 /><Relationship Id="rId13" Type="http://schemas.openxmlformats.org/officeDocument/2006/relationships/presProps" Target="presProps.xml" /><Relationship Id="rId3" Type="http://schemas.openxmlformats.org/officeDocument/2006/relationships/slide" Target="slides/slide2.xml" /><Relationship Id="rId7" Type="http://schemas.openxmlformats.org/officeDocument/2006/relationships/slide" Target="slides/slide6.xml" /><Relationship Id="rId12" Type="http://schemas.openxmlformats.org/officeDocument/2006/relationships/slide" Target="slides/slide11.xml" /><Relationship Id="rId2" Type="http://schemas.openxmlformats.org/officeDocument/2006/relationships/slide" Target="slides/slide1.xml" /><Relationship Id="rId16" Type="http://schemas.openxmlformats.org/officeDocument/2006/relationships/tableStyles" Target="tableStyles.xml" /><Relationship Id="rId1" Type="http://schemas.openxmlformats.org/officeDocument/2006/relationships/slideMaster" Target="slideMasters/slideMaster1.xml" /><Relationship Id="rId6" Type="http://schemas.openxmlformats.org/officeDocument/2006/relationships/slide" Target="slides/slide5.xml" /><Relationship Id="rId11" Type="http://schemas.openxmlformats.org/officeDocument/2006/relationships/slide" Target="slides/slide10.xml" /><Relationship Id="rId5" Type="http://schemas.openxmlformats.org/officeDocument/2006/relationships/slide" Target="slides/slide4.xml" /><Relationship Id="rId15" Type="http://schemas.openxmlformats.org/officeDocument/2006/relationships/theme" Target="theme/theme1.xml" /><Relationship Id="rId10" Type="http://schemas.openxmlformats.org/officeDocument/2006/relationships/slide" Target="slides/slide9.xml" /><Relationship Id="rId4" Type="http://schemas.openxmlformats.org/officeDocument/2006/relationships/slide" Target="slides/slide3.xml" /><Relationship Id="rId9" Type="http://schemas.openxmlformats.org/officeDocument/2006/relationships/slide" Target="slides/slide8.xml" /><Relationship Id="rId14" Type="http://schemas.openxmlformats.org/officeDocument/2006/relationships/viewProps" Target="viewProps.xml" 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 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57613714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42461601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37891483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66840839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211413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7945992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201341826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04892186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8563650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5487498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10263749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 /><Relationship Id="rId3" Type="http://schemas.openxmlformats.org/officeDocument/2006/relationships/slideLayout" Target="../slideLayouts/slideLayout3.xml" /><Relationship Id="rId7" Type="http://schemas.openxmlformats.org/officeDocument/2006/relationships/slideLayout" Target="../slideLayouts/slideLayout7.xml" /><Relationship Id="rId12" Type="http://schemas.openxmlformats.org/officeDocument/2006/relationships/theme" Target="../theme/theme1.xml" /><Relationship Id="rId2" Type="http://schemas.openxmlformats.org/officeDocument/2006/relationships/slideLayout" Target="../slideLayouts/slideLayout2.xml" /><Relationship Id="rId1" Type="http://schemas.openxmlformats.org/officeDocument/2006/relationships/slideLayout" Target="../slideLayouts/slideLayout1.xml" /><Relationship Id="rId6" Type="http://schemas.openxmlformats.org/officeDocument/2006/relationships/slideLayout" Target="../slideLayouts/slideLayout6.xml" /><Relationship Id="rId11" Type="http://schemas.openxmlformats.org/officeDocument/2006/relationships/slideLayout" Target="../slideLayouts/slideLayout11.xml" /><Relationship Id="rId5" Type="http://schemas.openxmlformats.org/officeDocument/2006/relationships/slideLayout" Target="../slideLayouts/slideLayout5.xml" /><Relationship Id="rId10" Type="http://schemas.openxmlformats.org/officeDocument/2006/relationships/slideLayout" Target="../slideLayouts/slideLayout10.xml" /><Relationship Id="rId4" Type="http://schemas.openxmlformats.org/officeDocument/2006/relationships/slideLayout" Target="../slideLayouts/slideLayout4.xml" /><Relationship Id="rId9" Type="http://schemas.openxmlformats.org/officeDocument/2006/relationships/slideLayout" Target="../slideLayouts/slideLayout9.xml" 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D311471-E28A-4D35-8D3F-2E111424AA5C}" type="datetimeFigureOut">
              <a:rPr lang="bg-BG" smtClean="0"/>
              <a:t>22.4.2019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FD794C4-6AB2-45EC-84F3-055E7EB0CEB6}" type="slidenum">
              <a:rPr lang="bg-BG" smtClean="0"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15572234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 /><Relationship Id="rId1" Type="http://schemas.openxmlformats.org/officeDocument/2006/relationships/slideLayout" Target="../slideLayouts/slideLayout1.xml" 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11.jpeg" /><Relationship Id="rId1" Type="http://schemas.openxmlformats.org/officeDocument/2006/relationships/slideLayout" Target="../slideLayouts/slideLayout2.xml" 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12.png" /><Relationship Id="rId1" Type="http://schemas.openxmlformats.org/officeDocument/2006/relationships/slideLayout" Target="../slideLayouts/slideLayout6.xml" 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2.png" /><Relationship Id="rId1" Type="http://schemas.openxmlformats.org/officeDocument/2006/relationships/slideLayout" Target="../slideLayouts/slideLayout6.xml" 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4.png" /><Relationship Id="rId1" Type="http://schemas.openxmlformats.org/officeDocument/2006/relationships/slideLayout" Target="../slideLayouts/slideLayout2.xml" 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5.png" /><Relationship Id="rId1" Type="http://schemas.openxmlformats.org/officeDocument/2006/relationships/slideLayout" Target="../slideLayouts/slideLayout6.xml" 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6.png" /><Relationship Id="rId1" Type="http://schemas.openxmlformats.org/officeDocument/2006/relationships/slideLayout" Target="../slideLayouts/slideLayout6.xml" 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 /><Relationship Id="rId2" Type="http://schemas.openxmlformats.org/officeDocument/2006/relationships/image" Target="../media/image7.png" /><Relationship Id="rId1" Type="http://schemas.openxmlformats.org/officeDocument/2006/relationships/slideLayout" Target="../slideLayouts/slideLayout2.xml" 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 /><Relationship Id="rId1" Type="http://schemas.openxmlformats.org/officeDocument/2006/relationships/slideLayout" Target="../slideLayouts/slideLayout2.xml" 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 /><Relationship Id="rId1" Type="http://schemas.openxmlformats.org/officeDocument/2006/relationships/slideLayout" Target="../slideLayouts/slideLayout2.xml" 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 /><Relationship Id="rId1" Type="http://schemas.openxmlformats.org/officeDocument/2006/relationships/slideLayout" Target="../slideLayouts/slideLayout2.xml" 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114978"/>
            <a:ext cx="12192000" cy="463890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28642950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 descr="Mother killed in mishap, close shave for daughters ..."/>
          <p:cNvPicPr>
            <a:picLocks noGrp="1" noChangeAspect="1"/>
          </p:cNvPicPr>
          <p:nvPr>
            <p:ph idx="1"/>
          </p:nvPr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701444" y="3209879"/>
            <a:ext cx="5343698" cy="2875612"/>
          </a:xfrm>
        </p:spPr>
      </p:pic>
      <p:sp>
        <p:nvSpPr>
          <p:cNvPr id="5" name="Rounded Rectangle 4"/>
          <p:cNvSpPr/>
          <p:nvPr/>
        </p:nvSpPr>
        <p:spPr>
          <a:xfrm>
            <a:off x="2139428" y="412421"/>
            <a:ext cx="5574784" cy="912343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Дискусионни въпроси</a:t>
            </a:r>
          </a:p>
        </p:txBody>
      </p:sp>
      <p:sp>
        <p:nvSpPr>
          <p:cNvPr id="7" name="Rounded Rectangle 6"/>
          <p:cNvSpPr/>
          <p:nvPr/>
        </p:nvSpPr>
        <p:spPr>
          <a:xfrm>
            <a:off x="598516" y="1670859"/>
            <a:ext cx="5953299" cy="4414632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1"/>
                </a:solidFill>
              </a:rPr>
              <a:t>Годишни доклади за дейността по подобряване на безопасността на движението;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1"/>
                </a:solidFill>
              </a:rPr>
              <a:t>План-програма за подобряване на безопасността на движението по пътищата;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1"/>
                </a:solidFill>
              </a:rPr>
              <a:t>Основни проблеми на територията </a:t>
            </a:r>
            <a:r>
              <a:rPr lang="bg-BG" sz="2400">
                <a:solidFill>
                  <a:schemeClr val="tx1"/>
                </a:solidFill>
              </a:rPr>
              <a:t>на </a:t>
            </a:r>
            <a:r>
              <a:rPr lang="en-US" sz="2400">
                <a:solidFill>
                  <a:schemeClr val="tx1"/>
                </a:solidFill>
              </a:rPr>
              <a:t>Северен</a:t>
            </a:r>
            <a:r>
              <a:rPr lang="bg-BG" sz="2400">
                <a:solidFill>
                  <a:schemeClr val="tx1"/>
                </a:solidFill>
              </a:rPr>
              <a:t> </a:t>
            </a:r>
            <a:r>
              <a:rPr lang="bg-BG" sz="2400" dirty="0">
                <a:solidFill>
                  <a:schemeClr val="tx1"/>
                </a:solidFill>
              </a:rPr>
              <a:t>Централен Район?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>
                <a:solidFill>
                  <a:schemeClr val="tx1"/>
                </a:solidFill>
              </a:rPr>
              <a:t>Необходими мерки за подобряване на безопасността?</a:t>
            </a: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15937680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6197930" y="5696607"/>
            <a:ext cx="5868358" cy="935668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Благодаря Ви за вниманието!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006255" y="1148254"/>
            <a:ext cx="4931979" cy="4931979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057763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947581" y="417678"/>
            <a:ext cx="3933495" cy="92764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400" b="1" dirty="0"/>
              <a:t>Заложени цели за 2020 г</a:t>
            </a:r>
            <a:r>
              <a:rPr lang="bg-BG" sz="2000" b="1" dirty="0"/>
              <a:t>.</a:t>
            </a:r>
          </a:p>
        </p:txBody>
      </p:sp>
      <p:grpSp>
        <p:nvGrpSpPr>
          <p:cNvPr id="7" name="Group 6"/>
          <p:cNvGrpSpPr>
            <a:grpSpLocks noChangeAspect="1"/>
          </p:cNvGrpSpPr>
          <p:nvPr/>
        </p:nvGrpSpPr>
        <p:grpSpPr>
          <a:xfrm>
            <a:off x="1582349" y="1559386"/>
            <a:ext cx="1127123" cy="2080300"/>
            <a:chOff x="2526619" y="3231420"/>
            <a:chExt cx="1325880" cy="2447151"/>
          </a:xfrm>
        </p:grpSpPr>
        <p:sp>
          <p:nvSpPr>
            <p:cNvPr id="8" name="Rounded Rectangle 7"/>
            <p:cNvSpPr/>
            <p:nvPr/>
          </p:nvSpPr>
          <p:spPr>
            <a:xfrm>
              <a:off x="2526619" y="4539657"/>
              <a:ext cx="1325880" cy="1138914"/>
            </a:xfrm>
            <a:prstGeom prst="roundRect">
              <a:avLst>
                <a:gd name="adj" fmla="val 5138"/>
              </a:avLst>
            </a:prstGeom>
            <a:solidFill>
              <a:srgbClr val="C11D07"/>
            </a:solidFill>
            <a:ln w="25400" cap="flat" cmpd="sng" algn="ctr">
              <a:noFill/>
              <a:prstDash val="solid"/>
            </a:ln>
            <a:effectLst>
              <a:outerShdw blurRad="317500" dist="38100" dir="5400000" algn="t" rotWithShape="0">
                <a:prstClr val="black">
                  <a:alpha val="65000"/>
                </a:prstClr>
              </a:outerShdw>
            </a:effectLst>
            <a:scene3d>
              <a:camera prst="perspectiveRelaxed" fov="7200000">
                <a:rot lat="17673596" lon="0" rev="0"/>
              </a:camera>
              <a:lightRig rig="threePt" dir="t">
                <a:rot lat="0" lon="0" rev="10200000"/>
              </a:lightRig>
            </a:scene3d>
            <a:sp3d extrusionH="38100" prstMaterial="plastic">
              <a:bevelT w="50800" h="50800"/>
            </a:sp3d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9" name="Isosceles Triangle 35"/>
            <p:cNvSpPr/>
            <p:nvPr/>
          </p:nvSpPr>
          <p:spPr>
            <a:xfrm>
              <a:off x="2701879" y="3231420"/>
              <a:ext cx="975360" cy="2069621"/>
            </a:xfrm>
            <a:custGeom>
              <a:avLst/>
              <a:gdLst>
                <a:gd name="connsiteX0" fmla="*/ 509840 w 975360"/>
                <a:gd name="connsiteY0" fmla="*/ 792 h 2069621"/>
                <a:gd name="connsiteX1" fmla="*/ 563039 w 975360"/>
                <a:gd name="connsiteY1" fmla="*/ 10265 h 2069621"/>
                <a:gd name="connsiteX2" fmla="*/ 975360 w 975360"/>
                <a:gd name="connsiteY2" fmla="*/ 1885811 h 2069621"/>
                <a:gd name="connsiteX3" fmla="*/ 487880 w 975360"/>
                <a:gd name="connsiteY3" fmla="*/ 2069621 h 2069621"/>
                <a:gd name="connsiteX4" fmla="*/ 400 w 975360"/>
                <a:gd name="connsiteY4" fmla="*/ 1885811 h 2069621"/>
                <a:gd name="connsiteX5" fmla="*/ 447 w 975360"/>
                <a:gd name="connsiteY5" fmla="*/ 1885602 h 2069621"/>
                <a:gd name="connsiteX6" fmla="*/ 0 w 975360"/>
                <a:gd name="connsiteY6" fmla="*/ 1885602 h 2069621"/>
                <a:gd name="connsiteX7" fmla="*/ 410486 w 975360"/>
                <a:gd name="connsiteY7" fmla="*/ 8836 h 2069621"/>
                <a:gd name="connsiteX8" fmla="*/ 509840 w 975360"/>
                <a:gd name="connsiteY8" fmla="*/ 792 h 206962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975360" h="2069621">
                  <a:moveTo>
                    <a:pt x="509840" y="792"/>
                  </a:moveTo>
                  <a:cubicBezTo>
                    <a:pt x="527756" y="1978"/>
                    <a:pt x="545585" y="4458"/>
                    <a:pt x="563039" y="10265"/>
                  </a:cubicBezTo>
                  <a:lnTo>
                    <a:pt x="975360" y="1885811"/>
                  </a:lnTo>
                  <a:cubicBezTo>
                    <a:pt x="975360" y="2008368"/>
                    <a:pt x="757108" y="2069621"/>
                    <a:pt x="487880" y="2069621"/>
                  </a:cubicBezTo>
                  <a:cubicBezTo>
                    <a:pt x="218652" y="2069621"/>
                    <a:pt x="400" y="2008368"/>
                    <a:pt x="400" y="1885811"/>
                  </a:cubicBezTo>
                  <a:cubicBezTo>
                    <a:pt x="416" y="1885741"/>
                    <a:pt x="431" y="1885671"/>
                    <a:pt x="447" y="1885602"/>
                  </a:cubicBezTo>
                  <a:lnTo>
                    <a:pt x="0" y="1885602"/>
                  </a:lnTo>
                  <a:lnTo>
                    <a:pt x="410486" y="8836"/>
                  </a:lnTo>
                  <a:cubicBezTo>
                    <a:pt x="444336" y="757"/>
                    <a:pt x="477232" y="-1367"/>
                    <a:pt x="509840" y="792"/>
                  </a:cubicBezTo>
                  <a:close/>
                </a:path>
              </a:pathLst>
            </a:custGeom>
            <a:gradFill>
              <a:gsLst>
                <a:gs pos="0">
                  <a:srgbClr val="F82306"/>
                </a:gs>
                <a:gs pos="100000">
                  <a:srgbClr val="A01704"/>
                </a:gs>
                <a:gs pos="40000">
                  <a:srgbClr val="F83B22"/>
                </a:gs>
              </a:gsLst>
              <a:lin ang="240000" scaled="0"/>
            </a:gradFill>
            <a:ln w="25400" cap="flat" cmpd="sng" algn="ctr">
              <a:noFill/>
              <a:prstDash val="solid"/>
            </a:ln>
            <a:effectLst>
              <a:innerShdw blurRad="317500" dist="50800" dir="3000000">
                <a:prstClr val="black">
                  <a:alpha val="35000"/>
                </a:prstClr>
              </a:innerShdw>
            </a:effectLst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0" name="Isosceles Triangle 35"/>
            <p:cNvSpPr/>
            <p:nvPr/>
          </p:nvSpPr>
          <p:spPr>
            <a:xfrm>
              <a:off x="2753496" y="4525954"/>
              <a:ext cx="860697" cy="384360"/>
            </a:xfrm>
            <a:custGeom>
              <a:avLst/>
              <a:gdLst/>
              <a:ahLst/>
              <a:cxnLst/>
              <a:rect l="l" t="t" r="r" b="b"/>
              <a:pathLst>
                <a:path w="860697" h="384360">
                  <a:moveTo>
                    <a:pt x="70995" y="0"/>
                  </a:moveTo>
                  <a:cubicBezTo>
                    <a:pt x="181101" y="30977"/>
                    <a:pt x="302713" y="47879"/>
                    <a:pt x="430508" y="47879"/>
                  </a:cubicBezTo>
                  <a:cubicBezTo>
                    <a:pt x="558047" y="47879"/>
                    <a:pt x="679426" y="31045"/>
                    <a:pt x="789368" y="226"/>
                  </a:cubicBezTo>
                  <a:lnTo>
                    <a:pt x="860697" y="324684"/>
                  </a:lnTo>
                  <a:cubicBezTo>
                    <a:pt x="727135" y="363624"/>
                    <a:pt x="582050" y="384360"/>
                    <a:pt x="430508" y="384360"/>
                  </a:cubicBezTo>
                  <a:cubicBezTo>
                    <a:pt x="278845" y="384360"/>
                    <a:pt x="133651" y="363591"/>
                    <a:pt x="0" y="324596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F8F8"/>
                </a:gs>
                <a:gs pos="100000">
                  <a:srgbClr val="969696"/>
                </a:gs>
              </a:gsLst>
              <a:lin ang="0" scaled="1"/>
              <a:tileRect/>
            </a:gradFill>
            <a:ln w="12700" cap="rnd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1" name="Isosceles Triangle 35"/>
            <p:cNvSpPr/>
            <p:nvPr/>
          </p:nvSpPr>
          <p:spPr>
            <a:xfrm>
              <a:off x="2882253" y="3951642"/>
              <a:ext cx="603182" cy="353398"/>
            </a:xfrm>
            <a:custGeom>
              <a:avLst/>
              <a:gdLst/>
              <a:ahLst/>
              <a:cxnLst/>
              <a:rect l="l" t="t" r="r" b="b"/>
              <a:pathLst>
                <a:path w="603182" h="353398">
                  <a:moveTo>
                    <a:pt x="68157" y="0"/>
                  </a:moveTo>
                  <a:cubicBezTo>
                    <a:pt x="141180" y="21147"/>
                    <a:pt x="220051" y="31240"/>
                    <a:pt x="302056" y="31240"/>
                  </a:cubicBezTo>
                  <a:cubicBezTo>
                    <a:pt x="383587" y="31240"/>
                    <a:pt x="462020" y="21263"/>
                    <a:pt x="534675" y="299"/>
                  </a:cubicBezTo>
                  <a:lnTo>
                    <a:pt x="603182" y="311919"/>
                  </a:lnTo>
                  <a:cubicBezTo>
                    <a:pt x="508278" y="338955"/>
                    <a:pt x="407075" y="353398"/>
                    <a:pt x="302056" y="353398"/>
                  </a:cubicBezTo>
                  <a:cubicBezTo>
                    <a:pt x="196690" y="353398"/>
                    <a:pt x="95166" y="338859"/>
                    <a:pt x="0" y="311618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F8F8"/>
                </a:gs>
                <a:gs pos="100000">
                  <a:srgbClr val="969696"/>
                </a:gs>
              </a:gsLst>
              <a:lin ang="0" scaled="1"/>
              <a:tileRect/>
            </a:gradFill>
            <a:ln w="12700" cap="rnd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2" name="Isosceles Triangle 35"/>
            <p:cNvSpPr/>
            <p:nvPr/>
          </p:nvSpPr>
          <p:spPr>
            <a:xfrm>
              <a:off x="3006985" y="3432205"/>
              <a:ext cx="353718" cy="280374"/>
            </a:xfrm>
            <a:custGeom>
              <a:avLst/>
              <a:gdLst/>
              <a:ahLst/>
              <a:cxnLst/>
              <a:rect l="l" t="t" r="r" b="b"/>
              <a:pathLst>
                <a:path w="353718" h="280374">
                  <a:moveTo>
                    <a:pt x="56505" y="0"/>
                  </a:moveTo>
                  <a:cubicBezTo>
                    <a:pt x="95458" y="7520"/>
                    <a:pt x="136018" y="11189"/>
                    <a:pt x="177626" y="11189"/>
                  </a:cubicBezTo>
                  <a:cubicBezTo>
                    <a:pt x="218579" y="11189"/>
                    <a:pt x="258515" y="7635"/>
                    <a:pt x="296925" y="462"/>
                  </a:cubicBezTo>
                  <a:lnTo>
                    <a:pt x="353718" y="258800"/>
                  </a:lnTo>
                  <a:cubicBezTo>
                    <a:pt x="297487" y="273547"/>
                    <a:pt x="238387" y="280374"/>
                    <a:pt x="177626" y="280374"/>
                  </a:cubicBezTo>
                  <a:cubicBezTo>
                    <a:pt x="116307" y="280374"/>
                    <a:pt x="56679" y="273421"/>
                    <a:pt x="0" y="258343"/>
                  </a:cubicBezTo>
                  <a:close/>
                </a:path>
              </a:pathLst>
            </a:custGeom>
            <a:gradFill flip="none" rotWithShape="1">
              <a:gsLst>
                <a:gs pos="0">
                  <a:srgbClr val="F8F8F8"/>
                </a:gs>
                <a:gs pos="100000">
                  <a:srgbClr val="969696"/>
                </a:gs>
              </a:gsLst>
              <a:lin ang="0" scaled="1"/>
              <a:tileRect/>
            </a:gradFill>
            <a:ln w="12700" cap="rnd" cmpd="sng" algn="ctr">
              <a:solidFill>
                <a:srgbClr val="FFFFFF"/>
              </a:solidFill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3" name="Isosceles Triangle 35"/>
            <p:cNvSpPr/>
            <p:nvPr/>
          </p:nvSpPr>
          <p:spPr>
            <a:xfrm>
              <a:off x="2792584" y="3232362"/>
              <a:ext cx="378767" cy="2058550"/>
            </a:xfrm>
            <a:custGeom>
              <a:avLst/>
              <a:gdLst/>
              <a:ahLst/>
              <a:cxnLst/>
              <a:rect l="l" t="t" r="r" b="b"/>
              <a:pathLst>
                <a:path w="378767" h="2058550">
                  <a:moveTo>
                    <a:pt x="378767" y="0"/>
                  </a:moveTo>
                  <a:lnTo>
                    <a:pt x="221834" y="2058550"/>
                  </a:lnTo>
                  <a:cubicBezTo>
                    <a:pt x="131841" y="2048309"/>
                    <a:pt x="54775" y="2028807"/>
                    <a:pt x="0" y="1999947"/>
                  </a:cubicBezTo>
                  <a:lnTo>
                    <a:pt x="259148" y="285117"/>
                  </a:lnTo>
                  <a:lnTo>
                    <a:pt x="319782" y="7894"/>
                  </a:lnTo>
                  <a:cubicBezTo>
                    <a:pt x="339721" y="3135"/>
                    <a:pt x="359328" y="443"/>
                    <a:pt x="378767" y="0"/>
                  </a:cubicBez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14" name="Isosceles Triangle 35"/>
            <p:cNvSpPr/>
            <p:nvPr/>
          </p:nvSpPr>
          <p:spPr>
            <a:xfrm>
              <a:off x="3081496" y="3232259"/>
              <a:ext cx="153711" cy="2068782"/>
            </a:xfrm>
            <a:custGeom>
              <a:avLst/>
              <a:gdLst/>
              <a:ahLst/>
              <a:cxnLst/>
              <a:rect l="l" t="t" r="r" b="b"/>
              <a:pathLst>
                <a:path w="153711" h="2068782">
                  <a:moveTo>
                    <a:pt x="117624" y="0"/>
                  </a:moveTo>
                  <a:lnTo>
                    <a:pt x="153711" y="2067454"/>
                  </a:lnTo>
                  <a:cubicBezTo>
                    <a:pt x="138761" y="2068584"/>
                    <a:pt x="123595" y="2068782"/>
                    <a:pt x="108264" y="2068782"/>
                  </a:cubicBezTo>
                  <a:cubicBezTo>
                    <a:pt x="71048" y="2068782"/>
                    <a:pt x="34806" y="2067612"/>
                    <a:pt x="0" y="2064968"/>
                  </a:cubicBezTo>
                  <a:lnTo>
                    <a:pt x="100882" y="62"/>
                  </a:lnTo>
                  <a:close/>
                </a:path>
              </a:pathLst>
            </a:custGeom>
            <a:solidFill>
              <a:sysClr val="windowText" lastClr="000000">
                <a:alpha val="15000"/>
              </a:sysClr>
            </a:solidFill>
            <a:ln w="25400" cap="flat" cmpd="sng" algn="ctr">
              <a:noFill/>
              <a:prstDash val="solid"/>
            </a:ln>
            <a:effectLst/>
          </p:spPr>
          <p:txBody>
  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  <a:prstTxWarp prst="textNoShape">
                <a:avLst/>
              </a:prstTxWarp>
              <a:noAutofit/>
            </a:bodyPr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en-US" sz="1800" b="0" i="0" u="none" strike="noStrike" kern="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</p:grpSp>
      <p:pic>
        <p:nvPicPr>
          <p:cNvPr id="15" name="Picture 1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8027" y="4260915"/>
            <a:ext cx="2925698" cy="2597085"/>
          </a:xfrm>
          <a:prstGeom prst="rect">
            <a:avLst/>
          </a:prstGeom>
        </p:spPr>
      </p:pic>
      <p:grpSp>
        <p:nvGrpSpPr>
          <p:cNvPr id="16" name="Group 15"/>
          <p:cNvGrpSpPr/>
          <p:nvPr/>
        </p:nvGrpSpPr>
        <p:grpSpPr>
          <a:xfrm>
            <a:off x="8950829" y="4148261"/>
            <a:ext cx="3083775" cy="2309934"/>
            <a:chOff x="6453494" y="2317132"/>
            <a:chExt cx="1969724" cy="2047043"/>
          </a:xfrm>
        </p:grpSpPr>
        <p:sp>
          <p:nvSpPr>
            <p:cNvPr id="17" name="Oval 16"/>
            <p:cNvSpPr/>
            <p:nvPr/>
          </p:nvSpPr>
          <p:spPr>
            <a:xfrm>
              <a:off x="6453494" y="3671628"/>
              <a:ext cx="1969724" cy="69254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8" name="Oval 17"/>
            <p:cNvSpPr/>
            <p:nvPr/>
          </p:nvSpPr>
          <p:spPr>
            <a:xfrm>
              <a:off x="6482976" y="2317132"/>
              <a:ext cx="1741714" cy="1741714"/>
            </a:xfrm>
            <a:prstGeom prst="ellipse">
              <a:avLst/>
            </a:prstGeom>
            <a:gradFill>
              <a:gsLst>
                <a:gs pos="13000">
                  <a:srgbClr val="0070C0"/>
                </a:gs>
                <a:gs pos="71000">
                  <a:srgbClr val="00B0F0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19" name="Oval 18"/>
            <p:cNvSpPr/>
            <p:nvPr/>
          </p:nvSpPr>
          <p:spPr>
            <a:xfrm>
              <a:off x="6766202" y="2584987"/>
              <a:ext cx="1371601" cy="1206005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3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 г.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bg-BG" kern="0" dirty="0">
                  <a:solidFill>
                    <a:sysClr val="window" lastClr="FFFFFF"/>
                  </a:solidFill>
                  <a:latin typeface="Calibri"/>
                </a:rPr>
                <a:t>Не повече от 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3600" b="1" i="0" u="none" strike="noStrike" kern="0" cap="none" spc="0" normalizeH="0" baseline="0" noProof="0" dirty="0">
                  <a:ln>
                    <a:noFill/>
                  </a:ln>
                  <a:solidFill>
                    <a:srgbClr val="FF0000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6363</a:t>
              </a:r>
              <a:endParaRPr kumimoji="0" lang="en-US" sz="36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sp>
          <p:nvSpPr>
            <p:cNvPr id="20" name="TextBox 19"/>
            <p:cNvSpPr txBox="1"/>
            <p:nvPr/>
          </p:nvSpPr>
          <p:spPr>
            <a:xfrm>
              <a:off x="7329444" y="2850428"/>
              <a:ext cx="1847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36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grpSp>
        <p:nvGrpSpPr>
          <p:cNvPr id="21" name="Group 20"/>
          <p:cNvGrpSpPr/>
          <p:nvPr/>
        </p:nvGrpSpPr>
        <p:grpSpPr>
          <a:xfrm>
            <a:off x="8795403" y="1470137"/>
            <a:ext cx="3085600" cy="2167005"/>
            <a:chOff x="6453494" y="2317132"/>
            <a:chExt cx="1969724" cy="2047043"/>
          </a:xfrm>
        </p:grpSpPr>
        <p:sp>
          <p:nvSpPr>
            <p:cNvPr id="22" name="Oval 21"/>
            <p:cNvSpPr/>
            <p:nvPr/>
          </p:nvSpPr>
          <p:spPr>
            <a:xfrm>
              <a:off x="6453494" y="3671628"/>
              <a:ext cx="1969724" cy="692547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lumMod val="0"/>
                  </a:schemeClr>
                </a:gs>
                <a:gs pos="100000">
                  <a:schemeClr val="bg1">
                    <a:alpha val="0"/>
                    <a:lumMod val="0"/>
                    <a:lumOff val="100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 w="12700"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23" name="Oval 22"/>
            <p:cNvSpPr/>
            <p:nvPr/>
          </p:nvSpPr>
          <p:spPr>
            <a:xfrm>
              <a:off x="6581146" y="2317132"/>
              <a:ext cx="1741714" cy="1741714"/>
            </a:xfrm>
            <a:prstGeom prst="ellipse">
              <a:avLst/>
            </a:prstGeom>
            <a:gradFill>
              <a:gsLst>
                <a:gs pos="13000">
                  <a:srgbClr val="0070C0"/>
                </a:gs>
                <a:gs pos="71000">
                  <a:srgbClr val="00B0F0"/>
                </a:gs>
              </a:gsLst>
              <a:lin ang="5400000" scaled="1"/>
            </a:gradFill>
            <a:ln w="12700" cap="flat" cmpd="sng" algn="ctr">
              <a:solidFill>
                <a:srgbClr val="002060"/>
              </a:solidFill>
              <a:prstDash val="solid"/>
            </a:ln>
            <a:effectLst/>
          </p:spPr>
          <p:txBody>
            <a:bodyPr rtlCol="0" anchor="ctr"/>
            <a:lstStyle/>
            <a:p>
              <a:pPr algn="ctr"/>
              <a:endParaRPr lang="en-US" kern="0">
                <a:solidFill>
                  <a:sysClr val="window" lastClr="FFFFFF"/>
                </a:solidFill>
                <a:latin typeface="Calibri"/>
              </a:endParaRPr>
            </a:p>
          </p:txBody>
        </p:sp>
        <p:sp>
          <p:nvSpPr>
            <p:cNvPr id="24" name="Oval 23"/>
            <p:cNvSpPr/>
            <p:nvPr/>
          </p:nvSpPr>
          <p:spPr>
            <a:xfrm>
              <a:off x="6765473" y="2535277"/>
              <a:ext cx="1371601" cy="1206005"/>
            </a:xfrm>
            <a:prstGeom prst="ellipse">
              <a:avLst/>
            </a:prstGeom>
            <a:gradFill>
              <a:gsLst>
                <a:gs pos="0">
                  <a:sysClr val="window" lastClr="FFFFFF">
                    <a:lumMod val="100000"/>
                    <a:alpha val="80000"/>
                  </a:sysClr>
                </a:gs>
                <a:gs pos="100000">
                  <a:sysClr val="window" lastClr="FFFFFF">
                    <a:alpha val="0"/>
                  </a:sysClr>
                </a:gs>
              </a:gsLst>
              <a:lin ang="5400000" scaled="1"/>
            </a:gradFill>
            <a:ln w="12700" cap="flat" cmpd="sng" algn="ctr">
              <a:noFill/>
              <a:prstDash val="solid"/>
            </a:ln>
            <a:effectLst/>
          </p:spPr>
          <p:txBody>
            <a:bodyPr rtlCol="0" anchor="ctr"/>
            <a:lstStyle/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bg-BG" sz="3600" b="1" i="0" u="none" strike="noStrike" kern="0" cap="none" spc="0" normalizeH="0" baseline="0" noProof="0" dirty="0">
                  <a:ln>
                    <a:noFill/>
                  </a:ln>
                  <a:solidFill>
                    <a:sysClr val="window" lastClr="FFFFFF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rPr>
                <a:t>2020 г.</a:t>
              </a:r>
            </a:p>
            <a:p>
              <a:pPr marL="0" marR="0" lvl="0" indent="0" algn="ctr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lang="bg-BG" kern="0" dirty="0">
                  <a:solidFill>
                    <a:sysClr val="window" lastClr="FFFFFF"/>
                  </a:solidFill>
                  <a:latin typeface="Calibri"/>
                </a:rPr>
                <a:t>Не повече от </a:t>
              </a:r>
              <a:r>
                <a:rPr lang="bg-BG" sz="3200" b="1" kern="0" dirty="0">
                  <a:solidFill>
                    <a:srgbClr val="FF0000"/>
                  </a:solidFill>
                  <a:latin typeface="Calibri"/>
                </a:rPr>
                <a:t>388</a:t>
              </a:r>
              <a:endParaRPr kumimoji="0" lang="en-US" sz="3200" b="1" i="0" u="none" strike="noStrike" kern="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Calibri"/>
              </a:endParaRPr>
            </a:p>
          </p:txBody>
        </p:sp>
        <p:sp>
          <p:nvSpPr>
            <p:cNvPr id="25" name="TextBox 24"/>
            <p:cNvSpPr txBox="1"/>
            <p:nvPr/>
          </p:nvSpPr>
          <p:spPr>
            <a:xfrm>
              <a:off x="7335725" y="2852511"/>
              <a:ext cx="184730" cy="646331"/>
            </a:xfrm>
            <a:prstGeom prst="rect">
              <a:avLst/>
            </a:prstGeom>
            <a:noFill/>
          </p:spPr>
          <p:txBody>
            <a:bodyPr wrap="none" rtlCol="0">
              <a:spAutoFit/>
            </a:bodyPr>
            <a:lstStyle/>
            <a:p>
              <a:pPr algn="ctr"/>
              <a:endParaRPr lang="en-US" sz="3600" b="1" dirty="0">
                <a:effectLst>
                  <a:outerShdw blurRad="50800" dist="38100" dir="5400000" algn="t" rotWithShape="0">
                    <a:prstClr val="black">
                      <a:alpha val="40000"/>
                    </a:prstClr>
                  </a:outerShdw>
                </a:effectLst>
              </a:endParaRPr>
            </a:p>
          </p:txBody>
        </p:sp>
      </p:grpSp>
      <p:sp>
        <p:nvSpPr>
          <p:cNvPr id="29" name="Right Arrow 28"/>
          <p:cNvSpPr/>
          <p:nvPr/>
        </p:nvSpPr>
        <p:spPr>
          <a:xfrm>
            <a:off x="2870636" y="4683912"/>
            <a:ext cx="5924767" cy="826733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b="1" dirty="0"/>
              <a:t>Намаляване на броя на ранените с 20 % спрямо 2010 г.</a:t>
            </a:r>
          </a:p>
        </p:txBody>
      </p:sp>
      <p:sp>
        <p:nvSpPr>
          <p:cNvPr id="30" name="Right Arrow 29"/>
          <p:cNvSpPr/>
          <p:nvPr/>
        </p:nvSpPr>
        <p:spPr>
          <a:xfrm>
            <a:off x="2870637" y="2039645"/>
            <a:ext cx="5924766" cy="863348"/>
          </a:xfrm>
          <a:prstGeom prst="rightArrow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b="1" dirty="0"/>
              <a:t>Намаляване на броя на убитите с 50 % спрямо 2010 г.</a:t>
            </a: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26789418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1958864" y="441434"/>
            <a:ext cx="8274269" cy="723736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bg-BG" sz="2000" b="1" dirty="0"/>
              <a:t>Недостатъци в сегашния модел за управление на пътната безопасност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idx="1"/>
          </p:nvPr>
        </p:nvSpPr>
        <p:spPr>
          <a:xfrm>
            <a:off x="796158" y="3405351"/>
            <a:ext cx="10515600" cy="4351338"/>
          </a:xfrm>
        </p:spPr>
        <p:txBody>
          <a:bodyPr>
            <a:normAutofit/>
          </a:bodyPr>
          <a:lstStyle/>
          <a:p>
            <a:r>
              <a:rPr lang="bg-BG" sz="2400" dirty="0"/>
              <a:t>Прехвърляне на отговорност</a:t>
            </a:r>
          </a:p>
          <a:p>
            <a:r>
              <a:rPr lang="bg-BG" sz="2400" dirty="0"/>
              <a:t>Многобройни нормативни документи</a:t>
            </a:r>
          </a:p>
          <a:p>
            <a:r>
              <a:rPr lang="bg-BG" sz="2400" dirty="0"/>
              <a:t>Недостатъчно взаимодействие с НПО сектора</a:t>
            </a:r>
          </a:p>
          <a:p>
            <a:r>
              <a:rPr lang="bg-BG" sz="2400" dirty="0"/>
              <a:t>Ненавременни превантивни мерки за намаляване на ПТП</a:t>
            </a:r>
          </a:p>
        </p:txBody>
      </p:sp>
      <p:cxnSp>
        <p:nvCxnSpPr>
          <p:cNvPr id="8" name="Straight Arrow Connector 7"/>
          <p:cNvCxnSpPr/>
          <p:nvPr/>
        </p:nvCxnSpPr>
        <p:spPr>
          <a:xfrm flipV="1">
            <a:off x="4871545" y="2887608"/>
            <a:ext cx="483476" cy="76725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Straight Arrow Connector 9"/>
          <p:cNvCxnSpPr/>
          <p:nvPr/>
        </p:nvCxnSpPr>
        <p:spPr>
          <a:xfrm flipV="1">
            <a:off x="6095999" y="2984938"/>
            <a:ext cx="1303284" cy="1103587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/>
        </p:nvCxnSpPr>
        <p:spPr>
          <a:xfrm flipV="1">
            <a:off x="7147034" y="3951890"/>
            <a:ext cx="1135118" cy="641131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Arrow Connector 13"/>
          <p:cNvCxnSpPr/>
          <p:nvPr/>
        </p:nvCxnSpPr>
        <p:spPr>
          <a:xfrm flipV="1">
            <a:off x="8713076" y="5025420"/>
            <a:ext cx="725214" cy="2"/>
          </a:xfrm>
          <a:prstGeom prst="straightConnector1">
            <a:avLst/>
          </a:prstGeom>
          <a:ln w="38100">
            <a:solidFill>
              <a:schemeClr val="tx1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Oval 14"/>
          <p:cNvSpPr/>
          <p:nvPr/>
        </p:nvSpPr>
        <p:spPr>
          <a:xfrm>
            <a:off x="4593021" y="1669667"/>
            <a:ext cx="2317531" cy="1231187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>
                <a:solidFill>
                  <a:schemeClr val="tx1"/>
                </a:solidFill>
              </a:rPr>
              <a:t>множество отговорни институции</a:t>
            </a:r>
          </a:p>
        </p:txBody>
      </p:sp>
      <p:sp>
        <p:nvSpPr>
          <p:cNvPr id="16" name="Oval 15"/>
          <p:cNvSpPr/>
          <p:nvPr/>
        </p:nvSpPr>
        <p:spPr>
          <a:xfrm>
            <a:off x="7005139" y="1655083"/>
            <a:ext cx="2840421" cy="1451059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>
                <a:solidFill>
                  <a:schemeClr val="tx1"/>
                </a:solidFill>
              </a:rPr>
              <a:t>Риск от припокриване или липса на регулация</a:t>
            </a:r>
          </a:p>
        </p:txBody>
      </p:sp>
      <p:sp>
        <p:nvSpPr>
          <p:cNvPr id="17" name="Oval 16"/>
          <p:cNvSpPr/>
          <p:nvPr/>
        </p:nvSpPr>
        <p:spPr>
          <a:xfrm>
            <a:off x="8145514" y="3093710"/>
            <a:ext cx="3400093" cy="1229710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>
                <a:solidFill>
                  <a:schemeClr val="tx1"/>
                </a:solidFill>
              </a:rPr>
              <a:t>Ангажираността на гражданското общество не е достатъчно висока</a:t>
            </a:r>
          </a:p>
        </p:txBody>
      </p:sp>
      <p:sp>
        <p:nvSpPr>
          <p:cNvPr id="18" name="Oval 17"/>
          <p:cNvSpPr/>
          <p:nvPr/>
        </p:nvSpPr>
        <p:spPr>
          <a:xfrm>
            <a:off x="9373915" y="4323419"/>
            <a:ext cx="2410806" cy="2355361"/>
          </a:xfrm>
          <a:prstGeom prst="ellipse">
            <a:avLst/>
          </a:prstGeom>
          <a:ln>
            <a:solidFill>
              <a:schemeClr val="tx1"/>
            </a:solidFill>
          </a:ln>
        </p:spPr>
        <p:style>
          <a:lnRef idx="0">
            <a:schemeClr val="accent4"/>
          </a:lnRef>
          <a:fillRef idx="3">
            <a:schemeClr val="accent4"/>
          </a:fillRef>
          <a:effectRef idx="3">
            <a:schemeClr val="accent4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1600" b="1" dirty="0">
                <a:solidFill>
                  <a:schemeClr val="tx1"/>
                </a:solidFill>
              </a:rPr>
              <a:t>Липса на системен анализ, наблюдение и съответно финансов ресурс</a:t>
            </a:r>
          </a:p>
        </p:txBody>
      </p:sp>
      <p:pic>
        <p:nvPicPr>
          <p:cNvPr id="27" name="Picture 26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5169" y="1226370"/>
            <a:ext cx="2138855" cy="2138855"/>
          </a:xfrm>
          <a:prstGeom prst="rect">
            <a:avLst/>
          </a:prstGeom>
        </p:spPr>
      </p:pic>
      <p:pic>
        <p:nvPicPr>
          <p:cNvPr id="13" name="Picture 12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362076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3251706" y="4703975"/>
            <a:ext cx="5109870" cy="99544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Принципи на работата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1027523" y="1970202"/>
            <a:ext cx="4112036" cy="2487497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/>
              <a:t>Отчетност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/>
              <a:t>Прозрачност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/>
              <a:t>Сътрудничество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/>
              <a:t>Координация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/>
              <a:t>Ясни цели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400" dirty="0"/>
              <a:t>Обективност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99815" y="374207"/>
            <a:ext cx="6592185" cy="4083492"/>
          </a:xfrm>
          <a:prstGeom prst="rect">
            <a:avLst/>
          </a:prstGeom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  <p:sp>
        <p:nvSpPr>
          <p:cNvPr id="2" name="Rounded Rectangle 4">
            <a:extLst>
              <a:ext uri="{FF2B5EF4-FFF2-40B4-BE49-F238E27FC236}">
                <a16:creationId xmlns:a16="http://schemas.microsoft.com/office/drawing/2014/main" id="{BC57E025-4907-1E45-B009-06DC10113075}"/>
              </a:ext>
            </a:extLst>
          </p:cNvPr>
          <p:cNvSpPr/>
          <p:nvPr/>
        </p:nvSpPr>
        <p:spPr>
          <a:xfrm>
            <a:off x="809269" y="910134"/>
            <a:ext cx="4330290" cy="829260"/>
          </a:xfrm>
          <a:prstGeom prst="round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0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Държавна агенция „Безопасност на движението по пътищата“</a:t>
            </a:r>
          </a:p>
        </p:txBody>
      </p:sp>
    </p:spTree>
    <p:extLst>
      <p:ext uri="{BB962C8B-B14F-4D97-AF65-F5344CB8AC3E}">
        <p14:creationId xmlns:p14="http://schemas.microsoft.com/office/powerpoint/2010/main" val="140580000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ounded Rectangle 2"/>
          <p:cNvSpPr/>
          <p:nvPr/>
        </p:nvSpPr>
        <p:spPr>
          <a:xfrm>
            <a:off x="5006642" y="180352"/>
            <a:ext cx="4088524" cy="903889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Очаквани резултати</a:t>
            </a:r>
          </a:p>
        </p:txBody>
      </p:sp>
      <p:sp>
        <p:nvSpPr>
          <p:cNvPr id="4" name="Rounded Rectangle 3"/>
          <p:cNvSpPr/>
          <p:nvPr/>
        </p:nvSpPr>
        <p:spPr>
          <a:xfrm>
            <a:off x="3016468" y="807864"/>
            <a:ext cx="8068873" cy="3941379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Подобряване на координацията между институциите;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Ангажирането на неправителствения сектор с различни инициативи;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Безпристрастен анализ на данните свързани с безопасността на движението;</a:t>
            </a:r>
          </a:p>
          <a:p>
            <a:pPr marL="285750" indent="-285750" algn="ctr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Осигуряването на мониторинг и контрол на резултатите от прилагането на политиката за пътна безопасност;</a:t>
            </a:r>
          </a:p>
          <a:p>
            <a:pPr algn="ctr"/>
            <a:endParaRPr lang="bg-BG" sz="2000" dirty="0"/>
          </a:p>
        </p:txBody>
      </p:sp>
      <p:sp>
        <p:nvSpPr>
          <p:cNvPr id="5" name="Striped Right Arrow 4"/>
          <p:cNvSpPr/>
          <p:nvPr/>
        </p:nvSpPr>
        <p:spPr>
          <a:xfrm rot="5400000">
            <a:off x="6429361" y="4304892"/>
            <a:ext cx="1243085" cy="888702"/>
          </a:xfrm>
          <a:prstGeom prst="stripedRightArrow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bg-BG"/>
          </a:p>
        </p:txBody>
      </p:sp>
      <p:sp>
        <p:nvSpPr>
          <p:cNvPr id="6" name="Rounded Rectangle 5"/>
          <p:cNvSpPr/>
          <p:nvPr/>
        </p:nvSpPr>
        <p:spPr>
          <a:xfrm>
            <a:off x="0" y="5100379"/>
            <a:ext cx="12192000" cy="1347717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2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Цялостното подобряване на пътната безопасност в страната и намаляването на броя на убитите и ранените при пътно-транспортни произшествия.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8675" y="1148489"/>
            <a:ext cx="3608398" cy="3951890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224086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4109543" y="650449"/>
            <a:ext cx="6978869" cy="1514682"/>
          </a:xfrm>
          <a:prstGeom prst="roundRect">
            <a:avLst/>
          </a:prstGeom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2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Функции на Държавна агенция „Безопасност на движението по пътищата“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882867" y="2375337"/>
            <a:ext cx="10205545" cy="3710153"/>
          </a:xfrm>
          <a:prstGeom prst="roundRect">
            <a:avLst/>
          </a:prstGeom>
          <a:solidFill>
            <a:schemeClr val="accent2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endParaRPr lang="bg-BG" sz="2000" dirty="0"/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Разработва политика за повишаване на безопасността по пътищата;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Разработва нормативни актове в областта на безопасността на движението;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Наблюдава и анализира ефекта от изпълнението на мерките за повишаване на безопасността на движението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Изгражда и развива информационни системи;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Събира и системно анализира данни за пътната безопасност;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Провежда образователни и информационни кампании;</a:t>
            </a:r>
          </a:p>
          <a:p>
            <a:pPr marL="342900" indent="-342900">
              <a:buFont typeface="Arial" panose="020B0604020202020204" pitchFamily="34" charset="0"/>
              <a:buChar char="•"/>
            </a:pPr>
            <a:r>
              <a:rPr lang="bg-BG" sz="2000" dirty="0">
                <a:solidFill>
                  <a:schemeClr val="tx1"/>
                </a:solidFill>
              </a:rPr>
              <a:t>Ръководи консултативния процес с гражданското общество и останалите заинтересовани страни;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4608" y="87270"/>
            <a:ext cx="3384330" cy="3077958"/>
          </a:xfrm>
          <a:prstGeom prst="rect">
            <a:avLst/>
          </a:prstGeom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453337" cy="132476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16538241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alphaModFix amt="27000"/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ounded Rectangle 3"/>
          <p:cNvSpPr/>
          <p:nvPr/>
        </p:nvSpPr>
        <p:spPr>
          <a:xfrm>
            <a:off x="320040" y="2526030"/>
            <a:ext cx="11588575" cy="3932577"/>
          </a:xfrm>
          <a:prstGeom prst="roundRect">
            <a:avLst/>
          </a:prstGeom>
          <a:solidFill>
            <a:schemeClr val="dk1">
              <a:alpha val="50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Изготвяне на цялостен системен анализ;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Систематизиране дейността на областните и общински комисии по проблемите на безопасността на движението по пътищата;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Засилване на ефективността на контрола за спазване на правилата за движение по пътищата;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От концентрация на ПТП към риск от ПТП;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Засилване ролята на одита на пътната безопасност ;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bg-BG" sz="2400" dirty="0"/>
              <a:t>Подготовка на нова стратегия за периода 2021-2030;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320040" y="1346100"/>
            <a:ext cx="3280046" cy="872359"/>
          </a:xfrm>
          <a:prstGeom prst="roundRect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  <a:alpha val="36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bg-BG" sz="36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Първи стъпки</a:t>
            </a:r>
          </a:p>
        </p:txBody>
      </p:sp>
    </p:spTree>
    <p:extLst>
      <p:ext uri="{BB962C8B-B14F-4D97-AF65-F5344CB8AC3E}">
        <p14:creationId xmlns:p14="http://schemas.microsoft.com/office/powerpoint/2010/main" val="25867078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4355869" y="253538"/>
            <a:ext cx="5796049" cy="1131827"/>
          </a:xfrm>
          <a:prstGeom prst="roundRect">
            <a:avLst/>
          </a:prstGeom>
          <a:gradFill>
            <a:gsLst>
              <a:gs pos="0">
                <a:schemeClr val="accent2">
                  <a:satMod val="103000"/>
                  <a:lumMod val="102000"/>
                  <a:tint val="94000"/>
                  <a:alpha val="1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rmAutofit/>
          </a:bodyPr>
          <a:lstStyle/>
          <a:p>
            <a:r>
              <a:rPr lang="bg-BG" sz="3200" b="1" dirty="0"/>
              <a:t>Актуални задачи Решение № 16 / 17.01.2019 г. на МС</a:t>
            </a:r>
            <a:endParaRPr lang="bg-BG" sz="2800" b="1" dirty="0"/>
          </a:p>
        </p:txBody>
      </p:sp>
      <p:sp>
        <p:nvSpPr>
          <p:cNvPr id="6" name="Rounded Rectangle 5"/>
          <p:cNvSpPr/>
          <p:nvPr/>
        </p:nvSpPr>
        <p:spPr>
          <a:xfrm>
            <a:off x="3956859" y="1446415"/>
            <a:ext cx="8005156" cy="5245330"/>
          </a:xfrm>
          <a:prstGeom prst="roundRect">
            <a:avLst/>
          </a:prstGeom>
          <a:solidFill>
            <a:schemeClr val="dk1">
              <a:alpha val="38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/>
              <a:t>Приема като водещ подхода „Безопасни системи“ с визия за постигане на нулева смъртност;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/>
              <a:t>Мото на 2019 – „Пази семейството си на пътя“ – фокус върху семейната среда като фактор за изграждане на поведението на участниците в движението;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/>
              <a:t>Ръководителите на организации на бюджетна издръжка да внедрят система от мерки за предпазване на служители от ПТП по време на работа;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/>
              <a:t>Мерки за успокояване на скоростта на входовете на населените места;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/>
              <a:t>Мерки за обезопасяване на неподвижни препятствия;</a:t>
            </a:r>
          </a:p>
          <a:p>
            <a:pPr marL="285750" lvl="0" indent="-285750">
              <a:spcAft>
                <a:spcPts val="600"/>
              </a:spcAft>
              <a:buFont typeface="Arial" panose="020B0604020202020204" pitchFamily="34" charset="0"/>
              <a:buChar char="•"/>
            </a:pPr>
            <a:r>
              <a:rPr lang="bg-BG" sz="2300" dirty="0"/>
              <a:t>Оценка на риска за уязвимите участници и мерки за предотвратяването му в ГПОД;</a:t>
            </a:r>
          </a:p>
        </p:txBody>
      </p:sp>
    </p:spTree>
    <p:extLst>
      <p:ext uri="{BB962C8B-B14F-4D97-AF65-F5344CB8AC3E}">
        <p14:creationId xmlns:p14="http://schemas.microsoft.com/office/powerpoint/2010/main" val="169936839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9000" b="-9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</p:nvPr>
        </p:nvSpPr>
        <p:spPr>
          <a:xfrm>
            <a:off x="5969361" y="148590"/>
            <a:ext cx="5548126" cy="939506"/>
          </a:xfrm>
          <a:prstGeom prst="roundRect">
            <a:avLst/>
          </a:prstGeom>
          <a:gradFill flip="none" rotWithShape="1">
            <a:gsLst>
              <a:gs pos="0">
                <a:schemeClr val="accent2">
                  <a:satMod val="103000"/>
                  <a:lumMod val="102000"/>
                  <a:tint val="94000"/>
                  <a:alpha val="14000"/>
                </a:schemeClr>
              </a:gs>
              <a:gs pos="50000">
                <a:schemeClr val="accent2">
                  <a:satMod val="110000"/>
                  <a:lumMod val="100000"/>
                  <a:shade val="100000"/>
                </a:schemeClr>
              </a:gs>
              <a:gs pos="100000">
                <a:schemeClr val="accent2">
                  <a:lumMod val="99000"/>
                  <a:satMod val="120000"/>
                  <a:shade val="78000"/>
                </a:schemeClr>
              </a:gs>
            </a:gsLst>
            <a:lin ang="16200000" scaled="1"/>
            <a:tileRect/>
          </a:gradFill>
        </p:spPr>
        <p:style>
          <a:lnRef idx="0">
            <a:schemeClr val="accent2"/>
          </a:lnRef>
          <a:fillRef idx="3">
            <a:schemeClr val="accent2"/>
          </a:fillRef>
          <a:effectRef idx="3">
            <a:schemeClr val="accent2"/>
          </a:effectRef>
          <a:fontRef idx="minor">
            <a:schemeClr val="lt1"/>
          </a:fontRef>
        </p:style>
        <p:txBody>
          <a:bodyPr rtlCol="0" anchor="ctr">
            <a:noAutofit/>
          </a:bodyPr>
          <a:lstStyle/>
          <a:p>
            <a:pPr algn="ctr"/>
            <a:r>
              <a:rPr lang="bg-BG" sz="3200" b="1" dirty="0"/>
              <a:t>„Безопасни системи“</a:t>
            </a:r>
          </a:p>
        </p:txBody>
      </p:sp>
      <p:sp>
        <p:nvSpPr>
          <p:cNvPr id="5" name="Rounded Rectangle 4"/>
          <p:cNvSpPr/>
          <p:nvPr/>
        </p:nvSpPr>
        <p:spPr>
          <a:xfrm>
            <a:off x="5554980" y="1248115"/>
            <a:ext cx="6543145" cy="5277375"/>
          </a:xfrm>
          <a:prstGeom prst="roundRect">
            <a:avLst/>
          </a:prstGeom>
          <a:solidFill>
            <a:schemeClr val="dk1">
              <a:alpha val="38000"/>
            </a:schemeClr>
          </a:solidFill>
          <a:ln>
            <a:noFill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lt1"/>
          </a:fontRef>
        </p:style>
        <p:txBody>
          <a:bodyPr rtlCol="0" anchor="ctr"/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bg-BG" sz="2400" dirty="0"/>
              <a:t>Безопасността на системата е на първо място, за да опази уязвимия човек същества и да толерира грешките. Това изисква отговорност на всички звена и системен подход: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Безопасна инфраструктура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Безопасни моторни превозни средства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Безопасно поведение на водачите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Ясни и предвидими правила за движение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Ефективно правоприлагане</a:t>
            </a:r>
          </a:p>
          <a:p>
            <a:pPr marL="742950" lvl="1" indent="-285750">
              <a:lnSpc>
                <a:spcPct val="150000"/>
              </a:lnSpc>
              <a:buFont typeface="Arial" panose="020B0604020202020204" pitchFamily="34" charset="0"/>
              <a:buChar char="•"/>
            </a:pPr>
            <a:r>
              <a:rPr lang="bg-BG" sz="2000" dirty="0"/>
              <a:t>Ефективна реакция при ПТП</a:t>
            </a:r>
          </a:p>
        </p:txBody>
      </p:sp>
    </p:spTree>
    <p:extLst>
      <p:ext uri="{BB962C8B-B14F-4D97-AF65-F5344CB8AC3E}">
        <p14:creationId xmlns:p14="http://schemas.microsoft.com/office/powerpoint/2010/main" val="281962198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890</TotalTime>
  <Words>675</Words>
  <Application>Microsoft Office PowerPoint</Application>
  <PresentationFormat>Widescreen</PresentationFormat>
  <Paragraphs>83</Paragraphs>
  <Slides>11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11</vt:i4>
      </vt:variant>
    </vt:vector>
  </HeadingPairs>
  <TitlesOfParts>
    <vt:vector size="12" baseType="lpstr">
      <vt:lpstr>Office Theme</vt:lpstr>
      <vt:lpstr>PowerPoint Presentation</vt:lpstr>
      <vt:lpstr>PowerPoint Presentation</vt:lpstr>
      <vt:lpstr>Недостатъци в сегашния модел за управление на пътната безопасност</vt:lpstr>
      <vt:lpstr>PowerPoint Presentation</vt:lpstr>
      <vt:lpstr>PowerPoint Presentation</vt:lpstr>
      <vt:lpstr>PowerPoint Presentation</vt:lpstr>
      <vt:lpstr>PowerPoint Presentation</vt:lpstr>
      <vt:lpstr>Актуални задачи Решение № 16 / 17.01.2019 г. на МС</vt:lpstr>
      <vt:lpstr>„Безопасни системи“</vt:lpstr>
      <vt:lpstr>PowerPoint Presentation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Държавна агенция за пътна безопасност ДАПБ</dc:title>
  <dc:creator>Ралица Василева</dc:creator>
  <cp:lastModifiedBy>Malina Kroumova</cp:lastModifiedBy>
  <cp:revision>66</cp:revision>
  <dcterms:created xsi:type="dcterms:W3CDTF">2018-10-31T13:05:01Z</dcterms:created>
  <dcterms:modified xsi:type="dcterms:W3CDTF">2019-04-22T16:58:31Z</dcterms:modified>
</cp:coreProperties>
</file>